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306" r:id="rId2"/>
    <p:sldId id="318" r:id="rId3"/>
    <p:sldId id="319" r:id="rId4"/>
    <p:sldId id="320" r:id="rId5"/>
    <p:sldId id="256" r:id="rId6"/>
    <p:sldId id="267" r:id="rId7"/>
    <p:sldId id="268" r:id="rId8"/>
    <p:sldId id="269" r:id="rId9"/>
    <p:sldId id="276" r:id="rId10"/>
    <p:sldId id="270" r:id="rId11"/>
    <p:sldId id="272" r:id="rId12"/>
    <p:sldId id="277" r:id="rId13"/>
    <p:sldId id="258" r:id="rId14"/>
    <p:sldId id="278" r:id="rId15"/>
    <p:sldId id="315" r:id="rId16"/>
    <p:sldId id="279" r:id="rId17"/>
    <p:sldId id="282" r:id="rId18"/>
    <p:sldId id="283" r:id="rId19"/>
    <p:sldId id="284" r:id="rId20"/>
    <p:sldId id="287" r:id="rId21"/>
    <p:sldId id="314" r:id="rId22"/>
    <p:sldId id="257" r:id="rId23"/>
    <p:sldId id="290" r:id="rId24"/>
    <p:sldId id="292" r:id="rId25"/>
    <p:sldId id="293" r:id="rId26"/>
    <p:sldId id="302" r:id="rId27"/>
    <p:sldId id="301" r:id="rId28"/>
    <p:sldId id="259" r:id="rId29"/>
    <p:sldId id="317" r:id="rId30"/>
    <p:sldId id="321" r:id="rId31"/>
    <p:sldId id="316" r:id="rId32"/>
    <p:sldId id="298" r:id="rId33"/>
    <p:sldId id="29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F0F4"/>
    <a:srgbClr val="C459E0"/>
    <a:srgbClr val="873AB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>
        <p:scale>
          <a:sx n="60" d="100"/>
          <a:sy n="60" d="100"/>
        </p:scale>
        <p:origin x="-1068" y="-2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ABF2BD-C19E-214F-A960-847D23C89961}" type="datetimeFigureOut">
              <a:rPr lang="en-US" smtClean="0"/>
              <a:pPr/>
              <a:t>2/5/2018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75C96A-A6A9-8B41-BD16-BF6922D1265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50605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scroll </a:t>
            </a:r>
            <a:r>
              <a:rPr lang="en-US" dirty="0" err="1" smtClean="0"/>
              <a:t>animatie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5C96A-A6A9-8B41-BD16-BF6922D1265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28280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Zoekmachine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</a:t>
            </a:r>
            <a:r>
              <a:rPr lang="en-US" dirty="0" err="1" smtClean="0"/>
              <a:t>sequenties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Meerdere</a:t>
            </a:r>
            <a:r>
              <a:rPr lang="en-US" baseline="0" dirty="0" smtClean="0"/>
              <a:t> hits =&gt; expect value, identity, … </a:t>
            </a:r>
            <a:r>
              <a:rPr lang="en-US" baseline="0" dirty="0" err="1" smtClean="0"/>
              <a:t>geven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aan</a:t>
            </a:r>
            <a:r>
              <a:rPr lang="en-US" baseline="0" dirty="0" smtClean="0"/>
              <a:t> hoe </a:t>
            </a:r>
            <a:r>
              <a:rPr lang="en-US" baseline="0" dirty="0" err="1" smtClean="0"/>
              <a:t>goed</a:t>
            </a:r>
            <a:r>
              <a:rPr lang="en-US" baseline="0" dirty="0" smtClean="0"/>
              <a:t> de hit is</a:t>
            </a:r>
          </a:p>
          <a:p>
            <a:r>
              <a:rPr lang="en-US" baseline="0" dirty="0" err="1" smtClean="0"/>
              <a:t>Meere</a:t>
            </a:r>
            <a:r>
              <a:rPr lang="en-US" baseline="0" dirty="0" smtClean="0"/>
              <a:t> flavors: </a:t>
            </a:r>
            <a:r>
              <a:rPr lang="en-US" baseline="0" dirty="0" err="1" smtClean="0"/>
              <a:t>nt</a:t>
            </a:r>
            <a:r>
              <a:rPr lang="en-US" baseline="0" dirty="0" smtClean="0"/>
              <a:t>, p, translated blast,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5C96A-A6A9-8B41-BD16-BF6922D1265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6443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Central dogma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36324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B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402B-0204-804D-9078-3A8D769216AD}" type="datetimeFigureOut">
              <a:rPr lang="en-US" smtClean="0"/>
              <a:pPr/>
              <a:t>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2006-9BE5-774F-B185-22B48464ECBC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16517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402B-0204-804D-9078-3A8D769216AD}" type="datetimeFigureOut">
              <a:rPr lang="en-US" smtClean="0"/>
              <a:pPr/>
              <a:t>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2006-9BE5-774F-B185-22B48464ECBC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06421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402B-0204-804D-9078-3A8D769216AD}" type="datetimeFigureOut">
              <a:rPr lang="en-US" smtClean="0"/>
              <a:pPr/>
              <a:t>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2006-9BE5-774F-B185-22B48464ECBC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18524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402B-0204-804D-9078-3A8D769216AD}" type="datetimeFigureOut">
              <a:rPr lang="en-US" smtClean="0"/>
              <a:pPr/>
              <a:t>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2006-9BE5-774F-B185-22B48464ECBC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59028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402B-0204-804D-9078-3A8D769216AD}" type="datetimeFigureOut">
              <a:rPr lang="en-US" smtClean="0"/>
              <a:pPr/>
              <a:t>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2006-9BE5-774F-B185-22B48464ECBC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50241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402B-0204-804D-9078-3A8D769216AD}" type="datetimeFigureOut">
              <a:rPr lang="en-US" smtClean="0"/>
              <a:pPr/>
              <a:t>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2006-9BE5-774F-B185-22B48464ECBC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53419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402B-0204-804D-9078-3A8D769216AD}" type="datetimeFigureOut">
              <a:rPr lang="en-US" smtClean="0"/>
              <a:pPr/>
              <a:t>2/5/2018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2006-9BE5-774F-B185-22B48464ECBC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47993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402B-0204-804D-9078-3A8D769216AD}" type="datetimeFigureOut">
              <a:rPr lang="en-US" smtClean="0"/>
              <a:pPr/>
              <a:t>2/5/2018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2006-9BE5-774F-B185-22B48464ECBC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28367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402B-0204-804D-9078-3A8D769216AD}" type="datetimeFigureOut">
              <a:rPr lang="en-US" smtClean="0"/>
              <a:pPr/>
              <a:t>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2006-9BE5-774F-B185-22B48464ECBC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8498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402B-0204-804D-9078-3A8D769216AD}" type="datetimeFigureOut">
              <a:rPr lang="en-US" smtClean="0"/>
              <a:pPr/>
              <a:t>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2006-9BE5-774F-B185-22B48464ECBC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97877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402B-0204-804D-9078-3A8D769216AD}" type="datetimeFigureOut">
              <a:rPr lang="en-US" smtClean="0"/>
              <a:pPr/>
              <a:t>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2006-9BE5-774F-B185-22B48464ECBC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39220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5402B-0204-804D-9078-3A8D769216AD}" type="datetimeFigureOut">
              <a:rPr lang="en-US" smtClean="0"/>
              <a:pPr/>
              <a:t>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02006-9BE5-774F-B185-22B48464ECBC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80696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BioCluedo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www.biocluedo.org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1745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6800" y="654447"/>
            <a:ext cx="10058400" cy="554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4243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Connector 93"/>
          <p:cNvCxnSpPr/>
          <p:nvPr/>
        </p:nvCxnSpPr>
        <p:spPr>
          <a:xfrm>
            <a:off x="1450910" y="2467518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55734" y="2474231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2208146" y="2480944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2460558" y="2480944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2712970" y="2487657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216137" y="2478450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3722618" y="2454092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975030" y="2454092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4227442" y="2460805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4479854" y="2460805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732266" y="2467518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984678" y="2467518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237090" y="2474231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1450910" y="3734004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1703322" y="3740717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2208146" y="3747430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2460558" y="3747430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2712970" y="3754143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2965382" y="3754143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3217794" y="3760856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3470206" y="3713865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3722618" y="3720578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227442" y="3727291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4479854" y="3727291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4732266" y="3734004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4984678" y="3734004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5237090" y="3740717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>
            <a:off x="1450910" y="5032761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1703322" y="5039474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1955734" y="5039474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>
            <a:off x="2208146" y="5046187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2712970" y="5052900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2965382" y="5052900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3217794" y="5059613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3470206" y="5012622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3722618" y="5019335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3975030" y="5019335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4227442" y="5026048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4984678" y="5032761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5237090" y="5039474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8" name="Group 157"/>
          <p:cNvGrpSpPr/>
          <p:nvPr/>
        </p:nvGrpSpPr>
        <p:grpSpPr>
          <a:xfrm>
            <a:off x="6906764" y="3738222"/>
            <a:ext cx="252412" cy="366713"/>
            <a:chOff x="7029451" y="2471737"/>
            <a:chExt cx="252412" cy="366713"/>
          </a:xfrm>
        </p:grpSpPr>
        <p:cxnSp>
          <p:nvCxnSpPr>
            <p:cNvPr id="159" name="Straight Connector 158"/>
            <p:cNvCxnSpPr/>
            <p:nvPr/>
          </p:nvCxnSpPr>
          <p:spPr>
            <a:xfrm>
              <a:off x="7029451" y="2471737"/>
              <a:ext cx="0" cy="36000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7281863" y="2478450"/>
              <a:ext cx="0" cy="36000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Group 160"/>
          <p:cNvGrpSpPr/>
          <p:nvPr/>
        </p:nvGrpSpPr>
        <p:grpSpPr>
          <a:xfrm>
            <a:off x="7411588" y="3747430"/>
            <a:ext cx="252412" cy="366713"/>
            <a:chOff x="7029451" y="2471737"/>
            <a:chExt cx="252412" cy="366713"/>
          </a:xfrm>
        </p:grpSpPr>
        <p:cxnSp>
          <p:nvCxnSpPr>
            <p:cNvPr id="162" name="Straight Connector 161"/>
            <p:cNvCxnSpPr/>
            <p:nvPr/>
          </p:nvCxnSpPr>
          <p:spPr>
            <a:xfrm>
              <a:off x="7029451" y="2471737"/>
              <a:ext cx="0" cy="36000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>
              <a:off x="7281863" y="2478450"/>
              <a:ext cx="0" cy="36000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/>
          <p:cNvGrpSpPr/>
          <p:nvPr/>
        </p:nvGrpSpPr>
        <p:grpSpPr>
          <a:xfrm>
            <a:off x="7916412" y="3727291"/>
            <a:ext cx="252412" cy="366713"/>
            <a:chOff x="7029451" y="2471737"/>
            <a:chExt cx="252412" cy="366713"/>
          </a:xfrm>
        </p:grpSpPr>
        <p:cxnSp>
          <p:nvCxnSpPr>
            <p:cNvPr id="165" name="Straight Connector 164"/>
            <p:cNvCxnSpPr/>
            <p:nvPr/>
          </p:nvCxnSpPr>
          <p:spPr>
            <a:xfrm>
              <a:off x="7029451" y="2471737"/>
              <a:ext cx="0" cy="36000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7281863" y="2478450"/>
              <a:ext cx="0" cy="36000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9048747" y="2451598"/>
            <a:ext cx="252412" cy="366713"/>
            <a:chOff x="7029451" y="2471737"/>
            <a:chExt cx="252412" cy="366713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7029451" y="2471737"/>
              <a:ext cx="0" cy="36000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7281863" y="2478450"/>
              <a:ext cx="0" cy="36000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9553571" y="2458311"/>
            <a:ext cx="252412" cy="366713"/>
            <a:chOff x="7029451" y="2471737"/>
            <a:chExt cx="252412" cy="366713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7029451" y="2471737"/>
              <a:ext cx="0" cy="36000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7281863" y="2478450"/>
              <a:ext cx="0" cy="36000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10058395" y="2465024"/>
            <a:ext cx="252412" cy="366713"/>
            <a:chOff x="7029451" y="2471737"/>
            <a:chExt cx="252412" cy="366713"/>
          </a:xfrm>
        </p:grpSpPr>
        <p:cxnSp>
          <p:nvCxnSpPr>
            <p:cNvPr id="56" name="Straight Connector 55"/>
            <p:cNvCxnSpPr/>
            <p:nvPr/>
          </p:nvCxnSpPr>
          <p:spPr>
            <a:xfrm>
              <a:off x="7029451" y="2471737"/>
              <a:ext cx="0" cy="36000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7281863" y="2478450"/>
              <a:ext cx="0" cy="36000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10563219" y="2471737"/>
            <a:ext cx="252412" cy="366713"/>
            <a:chOff x="7029451" y="2471737"/>
            <a:chExt cx="252412" cy="366713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7029451" y="2471737"/>
              <a:ext cx="0" cy="36000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7281863" y="2478450"/>
              <a:ext cx="0" cy="36000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1252538" y="642937"/>
            <a:ext cx="9686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Global</a:t>
            </a:r>
            <a:r>
              <a:rPr lang="en-US" sz="4000" dirty="0" smtClean="0"/>
              <a:t> 						 </a:t>
            </a:r>
            <a:r>
              <a:rPr lang="en-US" sz="4000" b="1" dirty="0" smtClean="0"/>
              <a:t>Local </a:t>
            </a:r>
            <a:endParaRPr lang="en-US" sz="4000" b="1" dirty="0"/>
          </a:p>
        </p:txBody>
      </p:sp>
      <p:grpSp>
        <p:nvGrpSpPr>
          <p:cNvPr id="30" name="Group 29"/>
          <p:cNvGrpSpPr/>
          <p:nvPr/>
        </p:nvGrpSpPr>
        <p:grpSpPr>
          <a:xfrm>
            <a:off x="6688000" y="2471737"/>
            <a:ext cx="4320000" cy="2933701"/>
            <a:chOff x="7353300" y="2471737"/>
            <a:chExt cx="4320000" cy="2933701"/>
          </a:xfrm>
        </p:grpSpPr>
        <p:grpSp>
          <p:nvGrpSpPr>
            <p:cNvPr id="21" name="Group 20"/>
            <p:cNvGrpSpPr/>
            <p:nvPr/>
          </p:nvGrpSpPr>
          <p:grpSpPr>
            <a:xfrm>
              <a:off x="7353300" y="2471737"/>
              <a:ext cx="4320000" cy="366713"/>
              <a:chOff x="1085850" y="2471737"/>
              <a:chExt cx="4320000" cy="366713"/>
            </a:xfrm>
          </p:grpSpPr>
          <p:cxnSp>
            <p:nvCxnSpPr>
              <p:cNvPr id="22" name="Straight Connector 21"/>
              <p:cNvCxnSpPr>
                <a:cxnSpLocks noChangeAspect="1"/>
              </p:cNvCxnSpPr>
              <p:nvPr/>
            </p:nvCxnSpPr>
            <p:spPr>
              <a:xfrm flipV="1">
                <a:off x="1085850" y="2471737"/>
                <a:ext cx="432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cxnSpLocks noChangeAspect="1"/>
              </p:cNvCxnSpPr>
              <p:nvPr/>
            </p:nvCxnSpPr>
            <p:spPr>
              <a:xfrm flipV="1">
                <a:off x="1085850" y="2838450"/>
                <a:ext cx="432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>
              <a:off x="7353300" y="3752849"/>
              <a:ext cx="4320000" cy="366713"/>
              <a:chOff x="1085850" y="2471737"/>
              <a:chExt cx="4320000" cy="366713"/>
            </a:xfrm>
          </p:grpSpPr>
          <p:cxnSp>
            <p:nvCxnSpPr>
              <p:cNvPr id="25" name="Straight Connector 24"/>
              <p:cNvCxnSpPr>
                <a:cxnSpLocks noChangeAspect="1"/>
              </p:cNvCxnSpPr>
              <p:nvPr/>
            </p:nvCxnSpPr>
            <p:spPr>
              <a:xfrm flipV="1">
                <a:off x="1085850" y="2471737"/>
                <a:ext cx="432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cxnSpLocks noChangeAspect="1"/>
              </p:cNvCxnSpPr>
              <p:nvPr/>
            </p:nvCxnSpPr>
            <p:spPr>
              <a:xfrm flipV="1">
                <a:off x="1085850" y="2838450"/>
                <a:ext cx="432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>
              <a:off x="7353300" y="5038725"/>
              <a:ext cx="4320000" cy="366713"/>
              <a:chOff x="1085850" y="2471737"/>
              <a:chExt cx="4320000" cy="366713"/>
            </a:xfrm>
          </p:grpSpPr>
          <p:cxnSp>
            <p:nvCxnSpPr>
              <p:cNvPr id="28" name="Straight Connector 27"/>
              <p:cNvCxnSpPr>
                <a:cxnSpLocks noChangeAspect="1"/>
              </p:cNvCxnSpPr>
              <p:nvPr/>
            </p:nvCxnSpPr>
            <p:spPr>
              <a:xfrm flipV="1">
                <a:off x="1085850" y="2471737"/>
                <a:ext cx="432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cxnSpLocks noChangeAspect="1"/>
              </p:cNvCxnSpPr>
              <p:nvPr/>
            </p:nvCxnSpPr>
            <p:spPr>
              <a:xfrm flipV="1">
                <a:off x="1085850" y="2838450"/>
                <a:ext cx="432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" name="Straight Connector 3"/>
          <p:cNvCxnSpPr>
            <a:cxnSpLocks noChangeAspect="1"/>
          </p:cNvCxnSpPr>
          <p:nvPr/>
        </p:nvCxnSpPr>
        <p:spPr>
          <a:xfrm flipV="1">
            <a:off x="1184000" y="2471737"/>
            <a:ext cx="432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cxnSpLocks noChangeAspect="1"/>
          </p:cNvCxnSpPr>
          <p:nvPr/>
        </p:nvCxnSpPr>
        <p:spPr>
          <a:xfrm flipV="1">
            <a:off x="1184000" y="2838450"/>
            <a:ext cx="432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1184000" y="3752849"/>
            <a:ext cx="432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 noChangeAspect="1"/>
          </p:cNvCxnSpPr>
          <p:nvPr/>
        </p:nvCxnSpPr>
        <p:spPr>
          <a:xfrm flipV="1">
            <a:off x="1184000" y="4119562"/>
            <a:ext cx="432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 noChangeAspect="1"/>
          </p:cNvCxnSpPr>
          <p:nvPr/>
        </p:nvCxnSpPr>
        <p:spPr>
          <a:xfrm flipV="1">
            <a:off x="1184000" y="5038725"/>
            <a:ext cx="432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V="1">
            <a:off x="1184000" y="5405438"/>
            <a:ext cx="432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/>
          <p:cNvSpPr/>
          <p:nvPr/>
        </p:nvSpPr>
        <p:spPr>
          <a:xfrm>
            <a:off x="6602435" y="2307680"/>
            <a:ext cx="1358449" cy="291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9835292" y="5278348"/>
            <a:ext cx="1358449" cy="402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6096000" y="2063227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59366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/>
          <p:cNvSpPr/>
          <p:nvPr/>
        </p:nvSpPr>
        <p:spPr>
          <a:xfrm>
            <a:off x="2119497" y="3015010"/>
            <a:ext cx="74992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BE" sz="3200" dirty="0" smtClean="0"/>
              <a:t>https://biodatamining.github.io/BioCluedo/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xmlns="" val="27624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BLAST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Basic Local Alignment Search Tool</a:t>
            </a:r>
          </a:p>
        </p:txBody>
      </p:sp>
    </p:spTree>
    <p:extLst>
      <p:ext uri="{BB962C8B-B14F-4D97-AF65-F5344CB8AC3E}">
        <p14:creationId xmlns:p14="http://schemas.microsoft.com/office/powerpoint/2010/main" xmlns="" val="149411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Pairwise Sequence Alignment</a:t>
            </a:r>
            <a:endParaRPr lang="en-US" dirty="0"/>
          </a:p>
        </p:txBody>
      </p:sp>
      <p:cxnSp>
        <p:nvCxnSpPr>
          <p:cNvPr id="7" name="Straight Connector 6"/>
          <p:cNvCxnSpPr>
            <a:cxnSpLocks noChangeAspect="1"/>
          </p:cNvCxnSpPr>
          <p:nvPr/>
        </p:nvCxnSpPr>
        <p:spPr>
          <a:xfrm>
            <a:off x="3576000" y="2938463"/>
            <a:ext cx="50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 noChangeAspect="1"/>
          </p:cNvCxnSpPr>
          <p:nvPr/>
        </p:nvCxnSpPr>
        <p:spPr>
          <a:xfrm>
            <a:off x="3576000" y="3919538"/>
            <a:ext cx="50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885045" y="3075057"/>
            <a:ext cx="421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smtClean="0"/>
              <a:t>?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xmlns="" val="154670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33801" y="1629000"/>
            <a:ext cx="3524398" cy="3600000"/>
          </a:xfrm>
        </p:spPr>
      </p:pic>
    </p:spTree>
    <p:extLst>
      <p:ext uri="{BB962C8B-B14F-4D97-AF65-F5344CB8AC3E}">
        <p14:creationId xmlns:p14="http://schemas.microsoft.com/office/powerpoint/2010/main" xmlns="" val="178992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BLAST</a:t>
            </a:r>
            <a:endParaRPr lang="en-US" dirty="0"/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>
            <a:off x="704000" y="3429000"/>
            <a:ext cx="50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cxnSpLocks noChangeAspect="1"/>
          </p:cNvCxnSpPr>
          <p:nvPr/>
        </p:nvCxnSpPr>
        <p:spPr>
          <a:xfrm>
            <a:off x="6448000" y="3748616"/>
            <a:ext cx="5040000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cxnSpLocks noChangeAspect="1"/>
          </p:cNvCxnSpPr>
          <p:nvPr/>
        </p:nvCxnSpPr>
        <p:spPr>
          <a:xfrm>
            <a:off x="6448000" y="4108616"/>
            <a:ext cx="504000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 noChangeAspect="1"/>
          </p:cNvCxnSpPr>
          <p:nvPr/>
        </p:nvCxnSpPr>
        <p:spPr>
          <a:xfrm>
            <a:off x="6448000" y="4468616"/>
            <a:ext cx="504000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 noChangeAspect="1"/>
          </p:cNvCxnSpPr>
          <p:nvPr/>
        </p:nvCxnSpPr>
        <p:spPr>
          <a:xfrm>
            <a:off x="6448000" y="4828616"/>
            <a:ext cx="5040000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 noChangeAspect="1"/>
          </p:cNvCxnSpPr>
          <p:nvPr/>
        </p:nvCxnSpPr>
        <p:spPr>
          <a:xfrm>
            <a:off x="6448000" y="2308616"/>
            <a:ext cx="504000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 noChangeAspect="1"/>
          </p:cNvCxnSpPr>
          <p:nvPr/>
        </p:nvCxnSpPr>
        <p:spPr>
          <a:xfrm>
            <a:off x="6448000" y="2668616"/>
            <a:ext cx="5040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 noChangeAspect="1"/>
          </p:cNvCxnSpPr>
          <p:nvPr/>
        </p:nvCxnSpPr>
        <p:spPr>
          <a:xfrm>
            <a:off x="6448000" y="3028616"/>
            <a:ext cx="5040000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 noChangeAspect="1"/>
          </p:cNvCxnSpPr>
          <p:nvPr/>
        </p:nvCxnSpPr>
        <p:spPr>
          <a:xfrm>
            <a:off x="6448000" y="3388616"/>
            <a:ext cx="50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 noChangeAspect="1"/>
          </p:cNvCxnSpPr>
          <p:nvPr/>
        </p:nvCxnSpPr>
        <p:spPr>
          <a:xfrm>
            <a:off x="6448000" y="5188616"/>
            <a:ext cx="5040000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>
            <a:off x="961178" y="3697846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>
            <a:off x="1113578" y="3850246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 noChangeAspect="1"/>
          </p:cNvCxnSpPr>
          <p:nvPr/>
        </p:nvCxnSpPr>
        <p:spPr>
          <a:xfrm>
            <a:off x="1265978" y="4002646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 noChangeAspect="1"/>
          </p:cNvCxnSpPr>
          <p:nvPr/>
        </p:nvCxnSpPr>
        <p:spPr>
          <a:xfrm>
            <a:off x="1418378" y="4155046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 noChangeAspect="1"/>
          </p:cNvCxnSpPr>
          <p:nvPr/>
        </p:nvCxnSpPr>
        <p:spPr>
          <a:xfrm>
            <a:off x="1570778" y="4307446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>
            <a:off x="1723178" y="4459846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 noChangeAspect="1"/>
          </p:cNvCxnSpPr>
          <p:nvPr/>
        </p:nvCxnSpPr>
        <p:spPr>
          <a:xfrm>
            <a:off x="1875578" y="4612246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cxnSpLocks noChangeAspect="1"/>
          </p:cNvCxnSpPr>
          <p:nvPr/>
        </p:nvCxnSpPr>
        <p:spPr>
          <a:xfrm>
            <a:off x="2027978" y="4764646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cxnSpLocks noChangeAspect="1"/>
          </p:cNvCxnSpPr>
          <p:nvPr/>
        </p:nvCxnSpPr>
        <p:spPr>
          <a:xfrm>
            <a:off x="2180378" y="4917046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 noChangeAspect="1"/>
          </p:cNvCxnSpPr>
          <p:nvPr/>
        </p:nvCxnSpPr>
        <p:spPr>
          <a:xfrm>
            <a:off x="2332778" y="36835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 noChangeAspect="1"/>
          </p:cNvCxnSpPr>
          <p:nvPr/>
        </p:nvCxnSpPr>
        <p:spPr>
          <a:xfrm>
            <a:off x="2485178" y="38359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 noChangeAspect="1"/>
          </p:cNvCxnSpPr>
          <p:nvPr/>
        </p:nvCxnSpPr>
        <p:spPr>
          <a:xfrm>
            <a:off x="2637578" y="39883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 noChangeAspect="1"/>
          </p:cNvCxnSpPr>
          <p:nvPr/>
        </p:nvCxnSpPr>
        <p:spPr>
          <a:xfrm>
            <a:off x="2789978" y="41407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 noChangeAspect="1"/>
          </p:cNvCxnSpPr>
          <p:nvPr/>
        </p:nvCxnSpPr>
        <p:spPr>
          <a:xfrm>
            <a:off x="2942378" y="42931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 noChangeAspect="1"/>
          </p:cNvCxnSpPr>
          <p:nvPr/>
        </p:nvCxnSpPr>
        <p:spPr>
          <a:xfrm>
            <a:off x="3094778" y="44455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 noChangeAspect="1"/>
          </p:cNvCxnSpPr>
          <p:nvPr/>
        </p:nvCxnSpPr>
        <p:spPr>
          <a:xfrm>
            <a:off x="3247178" y="45979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 noChangeAspect="1"/>
          </p:cNvCxnSpPr>
          <p:nvPr/>
        </p:nvCxnSpPr>
        <p:spPr>
          <a:xfrm>
            <a:off x="3399578" y="47503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cxnSpLocks noChangeAspect="1"/>
          </p:cNvCxnSpPr>
          <p:nvPr/>
        </p:nvCxnSpPr>
        <p:spPr>
          <a:xfrm>
            <a:off x="3551978" y="49027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 noChangeAspect="1"/>
          </p:cNvCxnSpPr>
          <p:nvPr/>
        </p:nvCxnSpPr>
        <p:spPr>
          <a:xfrm>
            <a:off x="3911978" y="36835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 noChangeAspect="1"/>
          </p:cNvCxnSpPr>
          <p:nvPr/>
        </p:nvCxnSpPr>
        <p:spPr>
          <a:xfrm>
            <a:off x="4064378" y="38359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cxnSpLocks noChangeAspect="1"/>
          </p:cNvCxnSpPr>
          <p:nvPr/>
        </p:nvCxnSpPr>
        <p:spPr>
          <a:xfrm>
            <a:off x="4216778" y="39883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cxnSpLocks noChangeAspect="1"/>
          </p:cNvCxnSpPr>
          <p:nvPr/>
        </p:nvCxnSpPr>
        <p:spPr>
          <a:xfrm>
            <a:off x="4369178" y="41407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cxnSpLocks noChangeAspect="1"/>
          </p:cNvCxnSpPr>
          <p:nvPr/>
        </p:nvCxnSpPr>
        <p:spPr>
          <a:xfrm>
            <a:off x="4521578" y="42931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cxnSpLocks noChangeAspect="1"/>
          </p:cNvCxnSpPr>
          <p:nvPr/>
        </p:nvCxnSpPr>
        <p:spPr>
          <a:xfrm>
            <a:off x="4673978" y="44455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cxnSpLocks noChangeAspect="1"/>
          </p:cNvCxnSpPr>
          <p:nvPr/>
        </p:nvCxnSpPr>
        <p:spPr>
          <a:xfrm>
            <a:off x="4826378" y="45979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cxnSpLocks noChangeAspect="1"/>
          </p:cNvCxnSpPr>
          <p:nvPr/>
        </p:nvCxnSpPr>
        <p:spPr>
          <a:xfrm>
            <a:off x="4978778" y="47503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 noChangeAspect="1"/>
          </p:cNvCxnSpPr>
          <p:nvPr/>
        </p:nvCxnSpPr>
        <p:spPr>
          <a:xfrm>
            <a:off x="5131178" y="49027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308420" y="2812703"/>
            <a:ext cx="3627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Maak</a:t>
            </a:r>
            <a:r>
              <a:rPr lang="en-US" sz="2400" dirty="0" smtClean="0"/>
              <a:t> </a:t>
            </a:r>
            <a:r>
              <a:rPr lang="en-US" sz="2400" dirty="0" err="1" smtClean="0"/>
              <a:t>een</a:t>
            </a:r>
            <a:r>
              <a:rPr lang="en-US" sz="2400" dirty="0" smtClean="0"/>
              <a:t> </a:t>
            </a:r>
            <a:r>
              <a:rPr lang="en-US" sz="2400" dirty="0" err="1" smtClean="0"/>
              <a:t>lijst</a:t>
            </a:r>
            <a:r>
              <a:rPr lang="en-US" sz="2400" dirty="0" smtClean="0"/>
              <a:t> van </a:t>
            </a:r>
            <a:r>
              <a:rPr lang="en-US" sz="2400" dirty="0" err="1" smtClean="0"/>
              <a:t>woorden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101456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BLAST</a:t>
            </a:r>
            <a:endParaRPr lang="en-US" dirty="0"/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>
            <a:off x="704000" y="3429000"/>
            <a:ext cx="50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cxnSpLocks noChangeAspect="1"/>
          </p:cNvCxnSpPr>
          <p:nvPr/>
        </p:nvCxnSpPr>
        <p:spPr>
          <a:xfrm>
            <a:off x="6448000" y="3748616"/>
            <a:ext cx="5040000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cxnSpLocks noChangeAspect="1"/>
          </p:cNvCxnSpPr>
          <p:nvPr/>
        </p:nvCxnSpPr>
        <p:spPr>
          <a:xfrm>
            <a:off x="6448000" y="4108616"/>
            <a:ext cx="504000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 noChangeAspect="1"/>
          </p:cNvCxnSpPr>
          <p:nvPr/>
        </p:nvCxnSpPr>
        <p:spPr>
          <a:xfrm>
            <a:off x="6448000" y="4468616"/>
            <a:ext cx="504000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 noChangeAspect="1"/>
          </p:cNvCxnSpPr>
          <p:nvPr/>
        </p:nvCxnSpPr>
        <p:spPr>
          <a:xfrm>
            <a:off x="6448000" y="4828616"/>
            <a:ext cx="5040000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 noChangeAspect="1"/>
          </p:cNvCxnSpPr>
          <p:nvPr/>
        </p:nvCxnSpPr>
        <p:spPr>
          <a:xfrm>
            <a:off x="6448000" y="2308616"/>
            <a:ext cx="504000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 noChangeAspect="1"/>
          </p:cNvCxnSpPr>
          <p:nvPr/>
        </p:nvCxnSpPr>
        <p:spPr>
          <a:xfrm>
            <a:off x="6448000" y="2668616"/>
            <a:ext cx="5040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 noChangeAspect="1"/>
          </p:cNvCxnSpPr>
          <p:nvPr/>
        </p:nvCxnSpPr>
        <p:spPr>
          <a:xfrm>
            <a:off x="6448000" y="3028616"/>
            <a:ext cx="5040000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 noChangeAspect="1"/>
          </p:cNvCxnSpPr>
          <p:nvPr/>
        </p:nvCxnSpPr>
        <p:spPr>
          <a:xfrm>
            <a:off x="6448000" y="3388616"/>
            <a:ext cx="50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 noChangeAspect="1"/>
          </p:cNvCxnSpPr>
          <p:nvPr/>
        </p:nvCxnSpPr>
        <p:spPr>
          <a:xfrm>
            <a:off x="6448000" y="5188616"/>
            <a:ext cx="5040000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>
            <a:off x="6927615" y="4026448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>
            <a:off x="10700490" y="2219847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 noChangeAspect="1"/>
          </p:cNvCxnSpPr>
          <p:nvPr/>
        </p:nvCxnSpPr>
        <p:spPr>
          <a:xfrm>
            <a:off x="7928716" y="5102775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>
            <a:off x="8938371" y="2931593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 noChangeAspect="1"/>
          </p:cNvCxnSpPr>
          <p:nvPr/>
        </p:nvCxnSpPr>
        <p:spPr>
          <a:xfrm>
            <a:off x="10703042" y="2129355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cxnSpLocks noChangeAspect="1"/>
          </p:cNvCxnSpPr>
          <p:nvPr/>
        </p:nvCxnSpPr>
        <p:spPr>
          <a:xfrm>
            <a:off x="10796857" y="329141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cxnSpLocks noChangeAspect="1"/>
          </p:cNvCxnSpPr>
          <p:nvPr/>
        </p:nvCxnSpPr>
        <p:spPr>
          <a:xfrm>
            <a:off x="9257269" y="3299361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cxnSpLocks noChangeAspect="1"/>
          </p:cNvCxnSpPr>
          <p:nvPr/>
        </p:nvCxnSpPr>
        <p:spPr>
          <a:xfrm>
            <a:off x="6749206" y="3299361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cxnSpLocks noChangeAspect="1"/>
          </p:cNvCxnSpPr>
          <p:nvPr/>
        </p:nvCxnSpPr>
        <p:spPr>
          <a:xfrm>
            <a:off x="9257269" y="320887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cxnSpLocks noChangeAspect="1"/>
          </p:cNvCxnSpPr>
          <p:nvPr/>
        </p:nvCxnSpPr>
        <p:spPr>
          <a:xfrm>
            <a:off x="6749206" y="3200919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cxnSpLocks noChangeAspect="1"/>
          </p:cNvCxnSpPr>
          <p:nvPr/>
        </p:nvCxnSpPr>
        <p:spPr>
          <a:xfrm>
            <a:off x="9257269" y="3118379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485319" y="2829745"/>
            <a:ext cx="3477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Zoek</a:t>
            </a:r>
            <a:r>
              <a:rPr lang="en-US" sz="2400" dirty="0" smtClean="0"/>
              <a:t> </a:t>
            </a:r>
            <a:r>
              <a:rPr lang="en-US" sz="2400" dirty="0" err="1" smtClean="0"/>
              <a:t>woorden</a:t>
            </a:r>
            <a:r>
              <a:rPr lang="en-US" sz="2400" dirty="0" smtClean="0"/>
              <a:t> in database</a:t>
            </a:r>
          </a:p>
        </p:txBody>
      </p:sp>
    </p:spTree>
    <p:extLst>
      <p:ext uri="{BB962C8B-B14F-4D97-AF65-F5344CB8AC3E}">
        <p14:creationId xmlns:p14="http://schemas.microsoft.com/office/powerpoint/2010/main" xmlns="" val="1186469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BLAST</a:t>
            </a:r>
            <a:endParaRPr lang="en-US" dirty="0"/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>
            <a:off x="704000" y="3429000"/>
            <a:ext cx="50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cxnSpLocks noChangeAspect="1"/>
          </p:cNvCxnSpPr>
          <p:nvPr/>
        </p:nvCxnSpPr>
        <p:spPr>
          <a:xfrm>
            <a:off x="6448000" y="3748616"/>
            <a:ext cx="5040000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cxnSpLocks noChangeAspect="1"/>
          </p:cNvCxnSpPr>
          <p:nvPr/>
        </p:nvCxnSpPr>
        <p:spPr>
          <a:xfrm>
            <a:off x="6448000" y="4108616"/>
            <a:ext cx="504000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 noChangeAspect="1"/>
          </p:cNvCxnSpPr>
          <p:nvPr/>
        </p:nvCxnSpPr>
        <p:spPr>
          <a:xfrm>
            <a:off x="6448000" y="4468616"/>
            <a:ext cx="504000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 noChangeAspect="1"/>
          </p:cNvCxnSpPr>
          <p:nvPr/>
        </p:nvCxnSpPr>
        <p:spPr>
          <a:xfrm>
            <a:off x="6448000" y="4828616"/>
            <a:ext cx="5040000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 noChangeAspect="1"/>
          </p:cNvCxnSpPr>
          <p:nvPr/>
        </p:nvCxnSpPr>
        <p:spPr>
          <a:xfrm>
            <a:off x="6448000" y="2308616"/>
            <a:ext cx="504000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 noChangeAspect="1"/>
          </p:cNvCxnSpPr>
          <p:nvPr/>
        </p:nvCxnSpPr>
        <p:spPr>
          <a:xfrm>
            <a:off x="6448000" y="2668616"/>
            <a:ext cx="5040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 noChangeAspect="1"/>
          </p:cNvCxnSpPr>
          <p:nvPr/>
        </p:nvCxnSpPr>
        <p:spPr>
          <a:xfrm>
            <a:off x="6448000" y="3028616"/>
            <a:ext cx="5040000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 noChangeAspect="1"/>
          </p:cNvCxnSpPr>
          <p:nvPr/>
        </p:nvCxnSpPr>
        <p:spPr>
          <a:xfrm>
            <a:off x="6448000" y="3388616"/>
            <a:ext cx="50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 noChangeAspect="1"/>
          </p:cNvCxnSpPr>
          <p:nvPr/>
        </p:nvCxnSpPr>
        <p:spPr>
          <a:xfrm>
            <a:off x="6448000" y="5188616"/>
            <a:ext cx="5040000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>
            <a:off x="6927615" y="4026448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>
            <a:off x="10701766" y="2219847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 noChangeAspect="1"/>
          </p:cNvCxnSpPr>
          <p:nvPr/>
        </p:nvCxnSpPr>
        <p:spPr>
          <a:xfrm>
            <a:off x="7928716" y="5102775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 noChangeAspect="1"/>
          </p:cNvCxnSpPr>
          <p:nvPr/>
        </p:nvCxnSpPr>
        <p:spPr>
          <a:xfrm>
            <a:off x="10796857" y="329141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 noChangeAspect="1"/>
          </p:cNvCxnSpPr>
          <p:nvPr/>
        </p:nvCxnSpPr>
        <p:spPr>
          <a:xfrm>
            <a:off x="9257269" y="3299361"/>
            <a:ext cx="360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>
            <a:off x="8938371" y="2931593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 noChangeAspect="1"/>
          </p:cNvCxnSpPr>
          <p:nvPr/>
        </p:nvCxnSpPr>
        <p:spPr>
          <a:xfrm>
            <a:off x="6749206" y="3299361"/>
            <a:ext cx="360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cxnSpLocks noChangeAspect="1"/>
          </p:cNvCxnSpPr>
          <p:nvPr/>
        </p:nvCxnSpPr>
        <p:spPr>
          <a:xfrm>
            <a:off x="9257269" y="320887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cxnSpLocks noChangeAspect="1"/>
          </p:cNvCxnSpPr>
          <p:nvPr/>
        </p:nvCxnSpPr>
        <p:spPr>
          <a:xfrm>
            <a:off x="6749206" y="3200919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 noChangeAspect="1"/>
          </p:cNvCxnSpPr>
          <p:nvPr/>
        </p:nvCxnSpPr>
        <p:spPr>
          <a:xfrm>
            <a:off x="10701766" y="2129355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cxnSpLocks noChangeAspect="1"/>
          </p:cNvCxnSpPr>
          <p:nvPr/>
        </p:nvCxnSpPr>
        <p:spPr>
          <a:xfrm>
            <a:off x="9257269" y="3118379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98166" y="2829745"/>
            <a:ext cx="445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Selecteer</a:t>
            </a:r>
            <a:r>
              <a:rPr lang="en-US" sz="2400" dirty="0" smtClean="0"/>
              <a:t> </a:t>
            </a:r>
            <a:r>
              <a:rPr lang="en-US" sz="2400" dirty="0" err="1" smtClean="0"/>
              <a:t>hoog</a:t>
            </a:r>
            <a:r>
              <a:rPr lang="en-US" sz="2400" dirty="0" smtClean="0"/>
              <a:t> </a:t>
            </a:r>
            <a:r>
              <a:rPr lang="en-US" sz="2400" dirty="0" err="1" smtClean="0"/>
              <a:t>scorende</a:t>
            </a:r>
            <a:r>
              <a:rPr lang="en-US" sz="2400" dirty="0" smtClean="0"/>
              <a:t> </a:t>
            </a:r>
            <a:r>
              <a:rPr lang="en-US" sz="2400" dirty="0" err="1" smtClean="0"/>
              <a:t>woorden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90386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BLAST</a:t>
            </a:r>
            <a:endParaRPr lang="en-US" dirty="0"/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>
            <a:off x="704000" y="3429000"/>
            <a:ext cx="50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cxnSpLocks noChangeAspect="1"/>
          </p:cNvCxnSpPr>
          <p:nvPr/>
        </p:nvCxnSpPr>
        <p:spPr>
          <a:xfrm>
            <a:off x="6448000" y="3748616"/>
            <a:ext cx="5040000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cxnSpLocks noChangeAspect="1"/>
          </p:cNvCxnSpPr>
          <p:nvPr/>
        </p:nvCxnSpPr>
        <p:spPr>
          <a:xfrm>
            <a:off x="6448000" y="4108616"/>
            <a:ext cx="504000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 noChangeAspect="1"/>
          </p:cNvCxnSpPr>
          <p:nvPr/>
        </p:nvCxnSpPr>
        <p:spPr>
          <a:xfrm>
            <a:off x="6448000" y="4468616"/>
            <a:ext cx="504000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 noChangeAspect="1"/>
          </p:cNvCxnSpPr>
          <p:nvPr/>
        </p:nvCxnSpPr>
        <p:spPr>
          <a:xfrm>
            <a:off x="6448000" y="4828616"/>
            <a:ext cx="5040000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 noChangeAspect="1"/>
          </p:cNvCxnSpPr>
          <p:nvPr/>
        </p:nvCxnSpPr>
        <p:spPr>
          <a:xfrm>
            <a:off x="6448000" y="2308616"/>
            <a:ext cx="504000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 noChangeAspect="1"/>
          </p:cNvCxnSpPr>
          <p:nvPr/>
        </p:nvCxnSpPr>
        <p:spPr>
          <a:xfrm>
            <a:off x="6448000" y="2668616"/>
            <a:ext cx="5040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 noChangeAspect="1"/>
          </p:cNvCxnSpPr>
          <p:nvPr/>
        </p:nvCxnSpPr>
        <p:spPr>
          <a:xfrm>
            <a:off x="6448000" y="3028616"/>
            <a:ext cx="5040000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 noChangeAspect="1"/>
          </p:cNvCxnSpPr>
          <p:nvPr/>
        </p:nvCxnSpPr>
        <p:spPr>
          <a:xfrm>
            <a:off x="6448000" y="3388616"/>
            <a:ext cx="50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 noChangeAspect="1"/>
          </p:cNvCxnSpPr>
          <p:nvPr/>
        </p:nvCxnSpPr>
        <p:spPr>
          <a:xfrm>
            <a:off x="6448000" y="5188616"/>
            <a:ext cx="5040000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 noChangeAspect="1"/>
          </p:cNvCxnSpPr>
          <p:nvPr/>
        </p:nvCxnSpPr>
        <p:spPr>
          <a:xfrm>
            <a:off x="9257269" y="3299032"/>
            <a:ext cx="360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6566309" y="3299032"/>
            <a:ext cx="1124672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 noChangeAspect="1"/>
          </p:cNvCxnSpPr>
          <p:nvPr/>
        </p:nvCxnSpPr>
        <p:spPr>
          <a:xfrm>
            <a:off x="6746309" y="3299032"/>
            <a:ext cx="360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cxnSpLocks noChangeAspect="1"/>
          </p:cNvCxnSpPr>
          <p:nvPr/>
        </p:nvCxnSpPr>
        <p:spPr>
          <a:xfrm>
            <a:off x="6668605" y="3299030"/>
            <a:ext cx="4579768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567803" y="3299032"/>
            <a:ext cx="1528175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11302" y="2837696"/>
            <a:ext cx="5425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Verleng</a:t>
            </a:r>
            <a:r>
              <a:rPr lang="en-US" sz="2400" dirty="0" smtClean="0"/>
              <a:t> </a:t>
            </a:r>
            <a:r>
              <a:rPr lang="en-US" sz="2400" dirty="0" err="1" smtClean="0"/>
              <a:t>woordhits</a:t>
            </a:r>
            <a:r>
              <a:rPr lang="en-US" sz="2400" dirty="0"/>
              <a:t> </a:t>
            </a:r>
            <a:r>
              <a:rPr lang="en-US" sz="2400" dirty="0" err="1" smtClean="0"/>
              <a:t>dmv</a:t>
            </a:r>
            <a:r>
              <a:rPr lang="en-US" sz="2400" dirty="0" smtClean="0"/>
              <a:t> </a:t>
            </a:r>
            <a:r>
              <a:rPr lang="en-US" sz="2400" dirty="0" err="1" smtClean="0"/>
              <a:t>lokaal</a:t>
            </a:r>
            <a:r>
              <a:rPr lang="en-US" sz="2400" dirty="0" smtClean="0"/>
              <a:t> </a:t>
            </a:r>
            <a:r>
              <a:rPr lang="en-US" sz="2400" dirty="0" err="1" smtClean="0"/>
              <a:t>alignement</a:t>
            </a:r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149636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Genotype =&gt; </a:t>
            </a:r>
            <a:r>
              <a:rPr lang="nl-BE" dirty="0" err="1" smtClean="0"/>
              <a:t>phenotype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6" name="Picture 2" descr="image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104" y="1539562"/>
            <a:ext cx="10882696" cy="455447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BLAST</a:t>
            </a:r>
            <a:endParaRPr lang="en-US" dirty="0"/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>
            <a:off x="704000" y="3429000"/>
            <a:ext cx="50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cxnSpLocks noChangeAspect="1"/>
          </p:cNvCxnSpPr>
          <p:nvPr/>
        </p:nvCxnSpPr>
        <p:spPr>
          <a:xfrm>
            <a:off x="6448000" y="3748616"/>
            <a:ext cx="5040000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cxnSpLocks noChangeAspect="1"/>
          </p:cNvCxnSpPr>
          <p:nvPr/>
        </p:nvCxnSpPr>
        <p:spPr>
          <a:xfrm>
            <a:off x="6448000" y="4108616"/>
            <a:ext cx="504000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 noChangeAspect="1"/>
          </p:cNvCxnSpPr>
          <p:nvPr/>
        </p:nvCxnSpPr>
        <p:spPr>
          <a:xfrm>
            <a:off x="6448000" y="4468616"/>
            <a:ext cx="504000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 noChangeAspect="1"/>
          </p:cNvCxnSpPr>
          <p:nvPr/>
        </p:nvCxnSpPr>
        <p:spPr>
          <a:xfrm>
            <a:off x="6448000" y="4828616"/>
            <a:ext cx="5040000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 noChangeAspect="1"/>
          </p:cNvCxnSpPr>
          <p:nvPr/>
        </p:nvCxnSpPr>
        <p:spPr>
          <a:xfrm>
            <a:off x="6448000" y="2308616"/>
            <a:ext cx="504000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 noChangeAspect="1"/>
          </p:cNvCxnSpPr>
          <p:nvPr/>
        </p:nvCxnSpPr>
        <p:spPr>
          <a:xfrm>
            <a:off x="6448000" y="2668616"/>
            <a:ext cx="5040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 noChangeAspect="1"/>
          </p:cNvCxnSpPr>
          <p:nvPr/>
        </p:nvCxnSpPr>
        <p:spPr>
          <a:xfrm>
            <a:off x="6448000" y="3028616"/>
            <a:ext cx="5040000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 noChangeAspect="1"/>
          </p:cNvCxnSpPr>
          <p:nvPr/>
        </p:nvCxnSpPr>
        <p:spPr>
          <a:xfrm>
            <a:off x="6448000" y="3388616"/>
            <a:ext cx="50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 noChangeAspect="1"/>
          </p:cNvCxnSpPr>
          <p:nvPr/>
        </p:nvCxnSpPr>
        <p:spPr>
          <a:xfrm>
            <a:off x="6448000" y="5188616"/>
            <a:ext cx="5040000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031237" y="2812703"/>
            <a:ext cx="2385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Match </a:t>
            </a:r>
            <a:r>
              <a:rPr lang="en-US" sz="2400" dirty="0" err="1" smtClean="0"/>
              <a:t>gevonden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6321287" y="3274368"/>
            <a:ext cx="5274365" cy="2507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3523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BLAST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356" y="2898000"/>
            <a:ext cx="5280000" cy="39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55565"/>
            <a:ext cx="5040000" cy="1680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33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Multiple sequence alignments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6376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>
            <a:cxnSpLocks noChangeAspect="1"/>
          </p:cNvCxnSpPr>
          <p:nvPr/>
        </p:nvCxnSpPr>
        <p:spPr>
          <a:xfrm>
            <a:off x="704000" y="2807054"/>
            <a:ext cx="5040000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cxnSpLocks noChangeAspect="1"/>
          </p:cNvCxnSpPr>
          <p:nvPr/>
        </p:nvCxnSpPr>
        <p:spPr>
          <a:xfrm>
            <a:off x="704000" y="4074080"/>
            <a:ext cx="504000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cxnSpLocks noChangeAspect="1"/>
          </p:cNvCxnSpPr>
          <p:nvPr/>
        </p:nvCxnSpPr>
        <p:spPr>
          <a:xfrm>
            <a:off x="6448000" y="2807054"/>
            <a:ext cx="504000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cxnSpLocks noChangeAspect="1"/>
          </p:cNvCxnSpPr>
          <p:nvPr/>
        </p:nvCxnSpPr>
        <p:spPr>
          <a:xfrm>
            <a:off x="6448000" y="4074080"/>
            <a:ext cx="5040000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 noChangeAspect="1"/>
          </p:cNvCxnSpPr>
          <p:nvPr/>
        </p:nvCxnSpPr>
        <p:spPr>
          <a:xfrm>
            <a:off x="3576000" y="1540028"/>
            <a:ext cx="50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 noChangeAspect="1"/>
          </p:cNvCxnSpPr>
          <p:nvPr/>
        </p:nvCxnSpPr>
        <p:spPr>
          <a:xfrm>
            <a:off x="3576000" y="5341106"/>
            <a:ext cx="5040000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2700000">
            <a:off x="6155635" y="3154108"/>
            <a:ext cx="0" cy="55659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8100000">
            <a:off x="6155636" y="3148288"/>
            <a:ext cx="0" cy="55659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65318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cxnSpLocks noChangeAspect="1"/>
          </p:cNvCxnSpPr>
          <p:nvPr/>
        </p:nvCxnSpPr>
        <p:spPr>
          <a:xfrm>
            <a:off x="634017" y="1500275"/>
            <a:ext cx="5040000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cxnSpLocks noChangeAspect="1"/>
          </p:cNvCxnSpPr>
          <p:nvPr/>
        </p:nvCxnSpPr>
        <p:spPr>
          <a:xfrm>
            <a:off x="634017" y="1693875"/>
            <a:ext cx="504000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cxnSpLocks noChangeAspect="1"/>
          </p:cNvCxnSpPr>
          <p:nvPr/>
        </p:nvCxnSpPr>
        <p:spPr>
          <a:xfrm>
            <a:off x="6378017" y="1597170"/>
            <a:ext cx="50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 noChangeAspect="1"/>
          </p:cNvCxnSpPr>
          <p:nvPr/>
        </p:nvCxnSpPr>
        <p:spPr>
          <a:xfrm>
            <a:off x="634017" y="1900728"/>
            <a:ext cx="5040000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3576000" y="5049801"/>
            <a:ext cx="5040000" cy="389496"/>
            <a:chOff x="3394191" y="4632024"/>
            <a:chExt cx="5040000" cy="389496"/>
          </a:xfrm>
        </p:grpSpPr>
        <p:cxnSp>
          <p:nvCxnSpPr>
            <p:cNvPr id="10" name="Straight Connector 9"/>
            <p:cNvCxnSpPr>
              <a:cxnSpLocks noChangeAspect="1"/>
            </p:cNvCxnSpPr>
            <p:nvPr/>
          </p:nvCxnSpPr>
          <p:spPr>
            <a:xfrm>
              <a:off x="3394191" y="4833730"/>
              <a:ext cx="2457461" cy="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cxnSpLocks noChangeAspect="1"/>
            </p:cNvCxnSpPr>
            <p:nvPr/>
          </p:nvCxnSpPr>
          <p:spPr>
            <a:xfrm>
              <a:off x="3394191" y="5021520"/>
              <a:ext cx="5040000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cxnSpLocks noChangeAspect="1"/>
            </p:cNvCxnSpPr>
            <p:nvPr/>
          </p:nvCxnSpPr>
          <p:spPr>
            <a:xfrm>
              <a:off x="6196208" y="4833730"/>
              <a:ext cx="2237983" cy="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 noChangeAspect="1"/>
            </p:cNvCxnSpPr>
            <p:nvPr/>
          </p:nvCxnSpPr>
          <p:spPr>
            <a:xfrm>
              <a:off x="3394191" y="4632024"/>
              <a:ext cx="2457461" cy="0"/>
            </a:xfrm>
            <a:prstGeom prst="line">
              <a:avLst/>
            </a:prstGeom>
            <a:ln w="762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cxnSpLocks noChangeAspect="1"/>
            </p:cNvCxnSpPr>
            <p:nvPr/>
          </p:nvCxnSpPr>
          <p:spPr>
            <a:xfrm>
              <a:off x="6196208" y="4632024"/>
              <a:ext cx="2237983" cy="0"/>
            </a:xfrm>
            <a:prstGeom prst="line">
              <a:avLst/>
            </a:prstGeom>
            <a:ln w="762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2295408" y="746010"/>
            <a:ext cx="7601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Similariteitsscore</a:t>
            </a:r>
            <a:r>
              <a:rPr lang="en-US" sz="2400" dirty="0" smtClean="0"/>
              <a:t> </a:t>
            </a:r>
            <a:r>
              <a:rPr lang="en-US" sz="2400" dirty="0" err="1" smtClean="0"/>
              <a:t>tussen</a:t>
            </a:r>
            <a:r>
              <a:rPr lang="en-US" sz="2400" dirty="0" smtClean="0"/>
              <a:t> </a:t>
            </a:r>
            <a:r>
              <a:rPr lang="en-US" sz="2400" dirty="0" err="1" smtClean="0"/>
              <a:t>een</a:t>
            </a:r>
            <a:r>
              <a:rPr lang="en-US" sz="2400" dirty="0" smtClean="0"/>
              <a:t> </a:t>
            </a:r>
            <a:r>
              <a:rPr lang="en-US" sz="2400" dirty="0" err="1" smtClean="0"/>
              <a:t>alignement</a:t>
            </a:r>
            <a:r>
              <a:rPr lang="en-US" sz="2400" dirty="0" smtClean="0"/>
              <a:t> en </a:t>
            </a:r>
            <a:r>
              <a:rPr lang="en-US" sz="2400" dirty="0" err="1" smtClean="0"/>
              <a:t>een</a:t>
            </a:r>
            <a:r>
              <a:rPr lang="en-US" sz="2400" dirty="0" smtClean="0"/>
              <a:t> </a:t>
            </a:r>
            <a:r>
              <a:rPr lang="en-US" sz="2400" dirty="0" err="1" smtClean="0"/>
              <a:t>sequentie</a:t>
            </a:r>
            <a:r>
              <a:rPr lang="en-US" sz="2400" dirty="0" smtClean="0"/>
              <a:t>?</a:t>
            </a:r>
            <a:endParaRPr lang="en-US" sz="24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634017" y="3269560"/>
            <a:ext cx="5040000" cy="193600"/>
            <a:chOff x="704000" y="3542459"/>
            <a:chExt cx="5040000" cy="193600"/>
          </a:xfrm>
        </p:grpSpPr>
        <p:cxnSp>
          <p:nvCxnSpPr>
            <p:cNvPr id="23" name="Straight Connector 22"/>
            <p:cNvCxnSpPr>
              <a:cxnSpLocks noChangeAspect="1"/>
            </p:cNvCxnSpPr>
            <p:nvPr/>
          </p:nvCxnSpPr>
          <p:spPr>
            <a:xfrm>
              <a:off x="704000" y="3542459"/>
              <a:ext cx="5040000" cy="0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cxnSpLocks noChangeAspect="1"/>
            </p:cNvCxnSpPr>
            <p:nvPr/>
          </p:nvCxnSpPr>
          <p:spPr>
            <a:xfrm>
              <a:off x="704000" y="3736059"/>
              <a:ext cx="5040000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/>
          <p:cNvCxnSpPr>
            <a:cxnSpLocks noChangeAspect="1"/>
          </p:cNvCxnSpPr>
          <p:nvPr/>
        </p:nvCxnSpPr>
        <p:spPr>
          <a:xfrm>
            <a:off x="6378017" y="3256307"/>
            <a:ext cx="504000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 noChangeAspect="1"/>
          </p:cNvCxnSpPr>
          <p:nvPr/>
        </p:nvCxnSpPr>
        <p:spPr>
          <a:xfrm>
            <a:off x="6378017" y="3463160"/>
            <a:ext cx="5040000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175231" y="2369062"/>
            <a:ext cx="5841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Similariteitsscore</a:t>
            </a:r>
            <a:r>
              <a:rPr lang="en-US" sz="2400" dirty="0" smtClean="0"/>
              <a:t> </a:t>
            </a:r>
            <a:r>
              <a:rPr lang="en-US" sz="2400" dirty="0" err="1" smtClean="0"/>
              <a:t>tussen</a:t>
            </a:r>
            <a:r>
              <a:rPr lang="en-US" sz="2400" dirty="0" smtClean="0"/>
              <a:t> twee </a:t>
            </a:r>
            <a:r>
              <a:rPr lang="en-US" sz="2400" dirty="0" err="1" smtClean="0"/>
              <a:t>alignementen</a:t>
            </a:r>
            <a:r>
              <a:rPr lang="en-US" sz="2400" dirty="0" smtClean="0"/>
              <a:t>?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3407025" y="4032607"/>
            <a:ext cx="5377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Hoe </a:t>
            </a:r>
            <a:r>
              <a:rPr lang="en-US" sz="2400" dirty="0" err="1" smtClean="0"/>
              <a:t>omgaan</a:t>
            </a:r>
            <a:r>
              <a:rPr lang="en-US" sz="2400" dirty="0" smtClean="0"/>
              <a:t> met gaps in het </a:t>
            </a:r>
            <a:r>
              <a:rPr lang="en-US" sz="2400" dirty="0" err="1" smtClean="0"/>
              <a:t>alignement</a:t>
            </a:r>
            <a:r>
              <a:rPr lang="en-US" sz="2400" dirty="0" smtClean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8537921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2538" y="642937"/>
            <a:ext cx="9686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Progressive multiple alignment</a:t>
            </a:r>
            <a:endParaRPr lang="en-US" sz="4000" b="1" dirty="0"/>
          </a:p>
        </p:txBody>
      </p:sp>
      <p:cxnSp>
        <p:nvCxnSpPr>
          <p:cNvPr id="9" name="Straight Connector 8"/>
          <p:cNvCxnSpPr>
            <a:cxnSpLocks noChangeAspect="1"/>
          </p:cNvCxnSpPr>
          <p:nvPr/>
        </p:nvCxnSpPr>
        <p:spPr>
          <a:xfrm>
            <a:off x="3242399" y="1917527"/>
            <a:ext cx="144000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 noChangeAspect="1"/>
          </p:cNvCxnSpPr>
          <p:nvPr/>
        </p:nvCxnSpPr>
        <p:spPr>
          <a:xfrm>
            <a:off x="3237407" y="2052242"/>
            <a:ext cx="144000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 noChangeAspect="1"/>
          </p:cNvCxnSpPr>
          <p:nvPr/>
        </p:nvCxnSpPr>
        <p:spPr>
          <a:xfrm>
            <a:off x="5376000" y="1917527"/>
            <a:ext cx="1440000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 noChangeAspect="1"/>
          </p:cNvCxnSpPr>
          <p:nvPr/>
        </p:nvCxnSpPr>
        <p:spPr>
          <a:xfrm>
            <a:off x="5376000" y="2052242"/>
            <a:ext cx="1440000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 noChangeAspect="1"/>
          </p:cNvCxnSpPr>
          <p:nvPr/>
        </p:nvCxnSpPr>
        <p:spPr>
          <a:xfrm>
            <a:off x="7502974" y="2052242"/>
            <a:ext cx="1440000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 noChangeAspect="1"/>
          </p:cNvCxnSpPr>
          <p:nvPr/>
        </p:nvCxnSpPr>
        <p:spPr>
          <a:xfrm>
            <a:off x="7502974" y="1917527"/>
            <a:ext cx="144000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 noChangeAspect="1"/>
          </p:cNvCxnSpPr>
          <p:nvPr/>
        </p:nvCxnSpPr>
        <p:spPr>
          <a:xfrm>
            <a:off x="3237407" y="2361476"/>
            <a:ext cx="144000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cxnSpLocks noChangeAspect="1"/>
          </p:cNvCxnSpPr>
          <p:nvPr/>
        </p:nvCxnSpPr>
        <p:spPr>
          <a:xfrm>
            <a:off x="5376000" y="2482938"/>
            <a:ext cx="144000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cxnSpLocks noChangeAspect="1"/>
          </p:cNvCxnSpPr>
          <p:nvPr/>
        </p:nvCxnSpPr>
        <p:spPr>
          <a:xfrm>
            <a:off x="5376000" y="2361476"/>
            <a:ext cx="1440000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 noChangeAspect="1"/>
          </p:cNvCxnSpPr>
          <p:nvPr/>
        </p:nvCxnSpPr>
        <p:spPr>
          <a:xfrm>
            <a:off x="3237407" y="2482938"/>
            <a:ext cx="1440000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 noChangeAspect="1"/>
          </p:cNvCxnSpPr>
          <p:nvPr/>
        </p:nvCxnSpPr>
        <p:spPr>
          <a:xfrm>
            <a:off x="7502974" y="2482938"/>
            <a:ext cx="1440000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 noChangeAspect="1"/>
          </p:cNvCxnSpPr>
          <p:nvPr/>
        </p:nvCxnSpPr>
        <p:spPr>
          <a:xfrm>
            <a:off x="7502974" y="2361476"/>
            <a:ext cx="144000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2560413" y="3454825"/>
            <a:ext cx="2122804" cy="2686651"/>
            <a:chOff x="1671111" y="3403310"/>
            <a:chExt cx="2122804" cy="2686651"/>
          </a:xfrm>
        </p:grpSpPr>
        <p:cxnSp>
          <p:nvCxnSpPr>
            <p:cNvPr id="37" name="Straight Connector 36"/>
            <p:cNvCxnSpPr>
              <a:cxnSpLocks noChangeAspect="1"/>
            </p:cNvCxnSpPr>
            <p:nvPr/>
          </p:nvCxnSpPr>
          <p:spPr>
            <a:xfrm rot="5400000">
              <a:off x="3060399" y="5369961"/>
              <a:ext cx="1440000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cxnSpLocks noChangeAspect="1"/>
            </p:cNvCxnSpPr>
            <p:nvPr/>
          </p:nvCxnSpPr>
          <p:spPr>
            <a:xfrm rot="5400000">
              <a:off x="2150436" y="5369961"/>
              <a:ext cx="1440000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cxnSpLocks noChangeAspect="1"/>
            </p:cNvCxnSpPr>
            <p:nvPr/>
          </p:nvCxnSpPr>
          <p:spPr>
            <a:xfrm rot="5400000">
              <a:off x="1474571" y="5369961"/>
              <a:ext cx="1440000" cy="0"/>
            </a:xfrm>
            <a:prstGeom prst="line">
              <a:avLst/>
            </a:prstGeom>
            <a:ln w="762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cxnSpLocks noChangeAspect="1"/>
            </p:cNvCxnSpPr>
            <p:nvPr/>
          </p:nvCxnSpPr>
          <p:spPr>
            <a:xfrm rot="5400000">
              <a:off x="951111" y="5369961"/>
              <a:ext cx="1440000" cy="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/>
            <p:cNvGrpSpPr/>
            <p:nvPr/>
          </p:nvGrpSpPr>
          <p:grpSpPr>
            <a:xfrm rot="5400000" flipH="1">
              <a:off x="1759476" y="4061813"/>
              <a:ext cx="360000" cy="514581"/>
              <a:chOff x="1518587" y="563207"/>
              <a:chExt cx="360000" cy="1188000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>
                <a:off x="1861962" y="563207"/>
                <a:ext cx="0" cy="1188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1518587" y="579832"/>
                <a:ext cx="36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1518587" y="1741616"/>
                <a:ext cx="36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/>
            <p:cNvGrpSpPr/>
            <p:nvPr/>
          </p:nvGrpSpPr>
          <p:grpSpPr>
            <a:xfrm rot="5400000" flipH="1">
              <a:off x="2951501" y="3656689"/>
              <a:ext cx="744106" cy="940723"/>
              <a:chOff x="1518587" y="563207"/>
              <a:chExt cx="360000" cy="1188000"/>
            </a:xfrm>
          </p:grpSpPr>
          <p:cxnSp>
            <p:nvCxnSpPr>
              <p:cNvPr id="56" name="Straight Connector 55"/>
              <p:cNvCxnSpPr/>
              <p:nvPr/>
            </p:nvCxnSpPr>
            <p:spPr>
              <a:xfrm>
                <a:off x="1871750" y="563207"/>
                <a:ext cx="0" cy="1188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1518587" y="579832"/>
                <a:ext cx="36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1518587" y="1741616"/>
                <a:ext cx="36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/>
            <p:cNvGrpSpPr/>
            <p:nvPr/>
          </p:nvGrpSpPr>
          <p:grpSpPr>
            <a:xfrm rot="5400000" flipH="1">
              <a:off x="2235084" y="3054010"/>
              <a:ext cx="752418" cy="1451017"/>
              <a:chOff x="1126170" y="563207"/>
              <a:chExt cx="752418" cy="1188000"/>
            </a:xfrm>
          </p:grpSpPr>
          <p:cxnSp>
            <p:nvCxnSpPr>
              <p:cNvPr id="60" name="Straight Connector 59"/>
              <p:cNvCxnSpPr/>
              <p:nvPr/>
            </p:nvCxnSpPr>
            <p:spPr>
              <a:xfrm>
                <a:off x="1861962" y="563207"/>
                <a:ext cx="0" cy="1188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>
                <a:off x="1518587" y="579832"/>
                <a:ext cx="36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rot="5400000" flipH="1" flipV="1">
                <a:off x="1497583" y="1370203"/>
                <a:ext cx="9591" cy="7524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5" name="Straight Connector 64"/>
          <p:cNvCxnSpPr>
            <a:cxnSpLocks noChangeAspect="1"/>
          </p:cNvCxnSpPr>
          <p:nvPr/>
        </p:nvCxnSpPr>
        <p:spPr>
          <a:xfrm>
            <a:off x="6680711" y="4685334"/>
            <a:ext cx="3600000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cxnSpLocks noChangeAspect="1"/>
          </p:cNvCxnSpPr>
          <p:nvPr/>
        </p:nvCxnSpPr>
        <p:spPr>
          <a:xfrm>
            <a:off x="6680711" y="4550619"/>
            <a:ext cx="360000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cxnSpLocks noChangeAspect="1"/>
          </p:cNvCxnSpPr>
          <p:nvPr/>
        </p:nvCxnSpPr>
        <p:spPr>
          <a:xfrm>
            <a:off x="6680711" y="4936931"/>
            <a:ext cx="3600000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cxnSpLocks noChangeAspect="1"/>
          </p:cNvCxnSpPr>
          <p:nvPr/>
        </p:nvCxnSpPr>
        <p:spPr>
          <a:xfrm>
            <a:off x="6680711" y="4815469"/>
            <a:ext cx="360000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89987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6800" y="476767"/>
            <a:ext cx="10058400" cy="590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0824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70163" y="189000"/>
            <a:ext cx="6451675" cy="6480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83357" y="116074"/>
            <a:ext cx="991673" cy="145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5506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Peptide Mass Fingerprint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291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Molecular biology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rcRect t="-11605" b="-11605"/>
          <a:stretch>
            <a:fillRect/>
          </a:stretch>
        </p:blipFill>
        <p:spPr/>
      </p:pic>
      <p:sp>
        <p:nvSpPr>
          <p:cNvPr id="3" name="Rectangle 2"/>
          <p:cNvSpPr/>
          <p:nvPr/>
        </p:nvSpPr>
        <p:spPr>
          <a:xfrm>
            <a:off x="838200" y="5132173"/>
            <a:ext cx="10515600" cy="634313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="" xmlns:p14="http://schemas.microsoft.com/office/powerpoint/2010/main" val="13875267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fbeeldingsresultaat voor single nucleotide polymorphis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700809"/>
            <a:ext cx="12204700" cy="4914901"/>
          </a:xfrm>
          <a:prstGeom prst="rect">
            <a:avLst/>
          </a:prstGeom>
          <a:noFill/>
        </p:spPr>
      </p:pic>
      <p:sp>
        <p:nvSpPr>
          <p:cNvPr id="3" name="Titel 1"/>
          <p:cNvSpPr txBox="1">
            <a:spLocks/>
          </p:cNvSpPr>
          <p:nvPr/>
        </p:nvSpPr>
        <p:spPr>
          <a:xfrm>
            <a:off x="609600" y="478000"/>
            <a:ext cx="10972800" cy="10668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44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</a:t>
            </a:r>
            <a:r>
              <a:rPr kumimoji="0" lang="nl-B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ingle </a:t>
            </a:r>
            <a:r>
              <a:rPr kumimoji="0" lang="nl-BE" sz="4400" b="0" i="0" u="sng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N</a:t>
            </a:r>
            <a:r>
              <a:rPr kumimoji="0" lang="nl-BE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ucleotide</a:t>
            </a:r>
            <a:r>
              <a:rPr kumimoji="0" lang="nl-B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nl-BE" sz="4400" b="0" i="0" u="sng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</a:t>
            </a:r>
            <a:r>
              <a:rPr kumimoji="0" lang="nl-BE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olymorphisms</a:t>
            </a:r>
            <a:r>
              <a:rPr kumimoji="0" lang="nl-B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nl-B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270456" y="-360608"/>
            <a:ext cx="12814479" cy="7405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611" y="-1"/>
            <a:ext cx="8224540" cy="6858001"/>
          </a:xfrm>
        </p:spPr>
      </p:pic>
    </p:spTree>
    <p:extLst>
      <p:ext uri="{BB962C8B-B14F-4D97-AF65-F5344CB8AC3E}">
        <p14:creationId xmlns="" xmlns:p14="http://schemas.microsoft.com/office/powerpoint/2010/main" val="9962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6" name="Picture 2" descr="Afbeeldingsresultaat voor peptide mass fingerprin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68563" y="890214"/>
            <a:ext cx="9421928" cy="528674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98302" y="842795"/>
            <a:ext cx="9195397" cy="5172411"/>
          </a:xfrm>
        </p:spPr>
      </p:pic>
    </p:spTree>
    <p:extLst>
      <p:ext uri="{BB962C8B-B14F-4D97-AF65-F5344CB8AC3E}">
        <p14:creationId xmlns:p14="http://schemas.microsoft.com/office/powerpoint/2010/main" xmlns="" val="197905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37106" y="604536"/>
            <a:ext cx="9517788" cy="5648929"/>
          </a:xfrm>
        </p:spPr>
      </p:pic>
    </p:spTree>
    <p:extLst>
      <p:ext uri="{BB962C8B-B14F-4D97-AF65-F5344CB8AC3E}">
        <p14:creationId xmlns:p14="http://schemas.microsoft.com/office/powerpoint/2010/main" xmlns="" val="181830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6"/>
          <p:cNvGrpSpPr/>
          <p:nvPr/>
        </p:nvGrpSpPr>
        <p:grpSpPr>
          <a:xfrm>
            <a:off x="1428000" y="1534027"/>
            <a:ext cx="2160000" cy="2160000"/>
            <a:chOff x="910478" y="978263"/>
            <a:chExt cx="2160000" cy="2160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53345"/>
            <a:stretch/>
          </p:blipFill>
          <p:spPr>
            <a:xfrm>
              <a:off x="1462087" y="1338263"/>
              <a:ext cx="240507" cy="720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757358" y="1495425"/>
              <a:ext cx="233120" cy="720000"/>
            </a:xfrm>
            <a:prstGeom prst="rect">
              <a:avLst/>
            </a:prstGeom>
          </p:spPr>
        </p:pic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910478" y="978263"/>
              <a:ext cx="2160000" cy="21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1162594" y="1226775"/>
              <a:ext cx="1080000" cy="1080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25"/>
          <p:cNvGrpSpPr/>
          <p:nvPr/>
        </p:nvGrpSpPr>
        <p:grpSpPr>
          <a:xfrm>
            <a:off x="5016000" y="1534027"/>
            <a:ext cx="2160000" cy="2160000"/>
            <a:chOff x="3563895" y="578213"/>
            <a:chExt cx="2160000" cy="216000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53345"/>
            <a:stretch/>
          </p:blipFill>
          <p:spPr>
            <a:xfrm>
              <a:off x="4115504" y="938213"/>
              <a:ext cx="240507" cy="720000"/>
            </a:xfrm>
            <a:prstGeom prst="rect">
              <a:avLst/>
            </a:prstGeom>
          </p:spPr>
        </p:pic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3563895" y="578213"/>
              <a:ext cx="2160000" cy="21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3816011" y="826725"/>
              <a:ext cx="1080000" cy="1080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26"/>
          <p:cNvGrpSpPr/>
          <p:nvPr/>
        </p:nvGrpSpPr>
        <p:grpSpPr>
          <a:xfrm>
            <a:off x="8604000" y="1534027"/>
            <a:ext cx="2160000" cy="2160000"/>
            <a:chOff x="8782891" y="578213"/>
            <a:chExt cx="2160000" cy="2160000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9629771" y="1095375"/>
              <a:ext cx="233120" cy="720000"/>
            </a:xfrm>
            <a:prstGeom prst="rect">
              <a:avLst/>
            </a:prstGeom>
          </p:spPr>
        </p:pic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8782891" y="578213"/>
              <a:ext cx="2160000" cy="21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9035007" y="826725"/>
              <a:ext cx="1080000" cy="1080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53345"/>
          <a:stretch/>
        </p:blipFill>
        <p:spPr>
          <a:xfrm flipH="1">
            <a:off x="5863776" y="1962539"/>
            <a:ext cx="240507" cy="72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9162996" y="1894027"/>
            <a:ext cx="233120" cy="7200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034120" y="3704449"/>
            <a:ext cx="947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A A’</a:t>
            </a:r>
            <a:endParaRPr lang="en-US" sz="3600" dirty="0"/>
          </a:p>
        </p:txBody>
      </p:sp>
      <p:sp>
        <p:nvSpPr>
          <p:cNvPr id="31" name="TextBox 30"/>
          <p:cNvSpPr txBox="1"/>
          <p:nvPr/>
        </p:nvSpPr>
        <p:spPr>
          <a:xfrm>
            <a:off x="5645396" y="3704449"/>
            <a:ext cx="824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A A</a:t>
            </a:r>
            <a:endParaRPr lang="en-US" sz="3600" dirty="0"/>
          </a:p>
        </p:txBody>
      </p:sp>
      <p:sp>
        <p:nvSpPr>
          <p:cNvPr id="32" name="TextBox 31"/>
          <p:cNvSpPr txBox="1"/>
          <p:nvPr/>
        </p:nvSpPr>
        <p:spPr>
          <a:xfrm>
            <a:off x="9171648" y="3704449"/>
            <a:ext cx="1024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smtClean="0"/>
              <a:t>A’ </a:t>
            </a:r>
            <a:r>
              <a:rPr lang="en-US" sz="3600" dirty="0" smtClean="0"/>
              <a:t>A’</a:t>
            </a:r>
            <a:endParaRPr lang="en-US" sz="3600" dirty="0"/>
          </a:p>
        </p:txBody>
      </p:sp>
      <p:sp>
        <p:nvSpPr>
          <p:cNvPr id="26" name="Tekstvak 25"/>
          <p:cNvSpPr txBox="1"/>
          <p:nvPr/>
        </p:nvSpPr>
        <p:spPr>
          <a:xfrm>
            <a:off x="1277025" y="4792717"/>
            <a:ext cx="9242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200" dirty="0" err="1" smtClean="0"/>
              <a:t>Heterozygoot</a:t>
            </a:r>
            <a:endParaRPr lang="nl-BE" sz="3200" dirty="0"/>
          </a:p>
        </p:txBody>
      </p:sp>
      <p:sp>
        <p:nvSpPr>
          <p:cNvPr id="27" name="Tekstvak 26"/>
          <p:cNvSpPr txBox="1"/>
          <p:nvPr/>
        </p:nvSpPr>
        <p:spPr>
          <a:xfrm>
            <a:off x="4747463" y="4771691"/>
            <a:ext cx="28988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200" dirty="0" err="1" smtClean="0"/>
              <a:t>Homozygoot</a:t>
            </a:r>
            <a:endParaRPr lang="nl-BE" sz="3200" dirty="0" smtClean="0"/>
          </a:p>
          <a:p>
            <a:pPr algn="ctr"/>
            <a:r>
              <a:rPr lang="nl-BE" sz="3200" dirty="0" smtClean="0"/>
              <a:t>Voor A</a:t>
            </a:r>
            <a:endParaRPr lang="nl-BE" sz="3200" dirty="0"/>
          </a:p>
        </p:txBody>
      </p:sp>
      <p:sp>
        <p:nvSpPr>
          <p:cNvPr id="33" name="Rechthoek 32"/>
          <p:cNvSpPr/>
          <p:nvPr/>
        </p:nvSpPr>
        <p:spPr>
          <a:xfrm>
            <a:off x="8604000" y="4750644"/>
            <a:ext cx="229806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BE" sz="3200" dirty="0" err="1" smtClean="0"/>
              <a:t>Homozygoot</a:t>
            </a:r>
            <a:endParaRPr lang="nl-BE" sz="3200" dirty="0" smtClean="0"/>
          </a:p>
          <a:p>
            <a:pPr algn="ctr"/>
            <a:r>
              <a:rPr lang="nl-BE" sz="3200" dirty="0" smtClean="0"/>
              <a:t>Voor A’</a:t>
            </a:r>
          </a:p>
        </p:txBody>
      </p:sp>
    </p:spTree>
    <p:extLst>
      <p:ext uri="{BB962C8B-B14F-4D97-AF65-F5344CB8AC3E}">
        <p14:creationId xmlns:p14="http://schemas.microsoft.com/office/powerpoint/2010/main" xmlns="" val="55674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Pairwise sequence alignments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823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763639" y="1989000"/>
            <a:ext cx="4320000" cy="28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61177" y="1989000"/>
            <a:ext cx="3868202" cy="288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8361" y="1895828"/>
            <a:ext cx="3118556" cy="306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5318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146765" y="668364"/>
            <a:ext cx="2875852" cy="1169550"/>
            <a:chOff x="1917821" y="1264109"/>
            <a:chExt cx="2875852" cy="1169550"/>
          </a:xfrm>
        </p:grpSpPr>
        <p:sp>
          <p:nvSpPr>
            <p:cNvPr id="4" name="TextBox 3"/>
            <p:cNvSpPr txBox="1"/>
            <p:nvPr/>
          </p:nvSpPr>
          <p:spPr>
            <a:xfrm>
              <a:off x="1917821" y="1264109"/>
              <a:ext cx="28758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ACTGATCGATGG</a:t>
              </a:r>
              <a:endParaRPr lang="en-US" sz="32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17821" y="1848884"/>
              <a:ext cx="28758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ACTGATCGATGG</a:t>
              </a:r>
              <a:endParaRPr lang="en-US" sz="3200" dirty="0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64691" y="1837914"/>
            <a:ext cx="1440000" cy="1440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169382" y="668364"/>
            <a:ext cx="2875852" cy="1169550"/>
            <a:chOff x="7854256" y="1264109"/>
            <a:chExt cx="2875852" cy="1169550"/>
          </a:xfrm>
        </p:grpSpPr>
        <p:sp>
          <p:nvSpPr>
            <p:cNvPr id="7" name="TextBox 6"/>
            <p:cNvSpPr txBox="1"/>
            <p:nvPr/>
          </p:nvSpPr>
          <p:spPr>
            <a:xfrm>
              <a:off x="7854256" y="1264109"/>
              <a:ext cx="28758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ACTGATCGATGG</a:t>
              </a:r>
              <a:endParaRPr lang="en-US" sz="3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854256" y="1848884"/>
              <a:ext cx="282923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TGCCGATCGCTA</a:t>
              </a:r>
              <a:endParaRPr lang="en-US" sz="3200" dirty="0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87308" y="1837914"/>
            <a:ext cx="1440000" cy="14400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3254218" y="3962398"/>
            <a:ext cx="5683564" cy="1169550"/>
            <a:chOff x="2836981" y="4572000"/>
            <a:chExt cx="5683564" cy="1169550"/>
          </a:xfrm>
        </p:grpSpPr>
        <p:sp>
          <p:nvSpPr>
            <p:cNvPr id="15" name="TextBox 14"/>
            <p:cNvSpPr txBox="1"/>
            <p:nvPr/>
          </p:nvSpPr>
          <p:spPr>
            <a:xfrm>
              <a:off x="2923309" y="4572000"/>
              <a:ext cx="55972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3200" dirty="0" smtClean="0"/>
                <a:t>ACTGATACTGATCGATGGCGATGG</a:t>
              </a:r>
              <a:endParaRPr lang="en-US" sz="3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836981" y="5156775"/>
              <a:ext cx="55972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3200" dirty="0" smtClean="0"/>
                <a:t>TGCCGAACTGATCGATGGTCGCTA </a:t>
              </a:r>
              <a:endParaRPr lang="en-US" sz="3200" dirty="0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4696691" y="3962398"/>
            <a:ext cx="2660073" cy="116955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4488873" y="5231657"/>
            <a:ext cx="3300581" cy="1440000"/>
            <a:chOff x="4586727" y="2709000"/>
            <a:chExt cx="3300581" cy="144000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586727" y="2709000"/>
              <a:ext cx="1440000" cy="14400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447308" y="2709000"/>
              <a:ext cx="1440000" cy="1440000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5686273" y="5597714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OR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xmlns="" val="144271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32952" y="3075057"/>
            <a:ext cx="726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VS</a:t>
            </a:r>
            <a:endParaRPr lang="en-US" sz="4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377" y="0"/>
            <a:ext cx="5181181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69442" y="14288"/>
            <a:ext cx="5236846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85045" y="3075057"/>
            <a:ext cx="421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smtClean="0"/>
              <a:t>?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xmlns="" val="24337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cxnSpLocks noChangeAspect="1"/>
          </p:cNvCxnSpPr>
          <p:nvPr/>
        </p:nvCxnSpPr>
        <p:spPr>
          <a:xfrm>
            <a:off x="3576000" y="2574128"/>
            <a:ext cx="50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645568" y="2574128"/>
            <a:ext cx="6900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B050"/>
                </a:solidFill>
              </a:rPr>
              <a:t>T  </a:t>
            </a:r>
            <a:r>
              <a:rPr lang="en-US" sz="3200" dirty="0" smtClean="0">
                <a:solidFill>
                  <a:srgbClr val="0070C0"/>
                </a:solidFill>
              </a:rPr>
              <a:t>G  </a:t>
            </a:r>
            <a:r>
              <a:rPr lang="en-US" sz="3200" dirty="0" smtClean="0">
                <a:solidFill>
                  <a:srgbClr val="FF0000"/>
                </a:solidFill>
              </a:rPr>
              <a:t>A  </a:t>
            </a:r>
            <a:r>
              <a:rPr lang="en-US" sz="3200" dirty="0" smtClean="0">
                <a:solidFill>
                  <a:srgbClr val="0070C0"/>
                </a:solidFill>
              </a:rPr>
              <a:t>G  </a:t>
            </a:r>
            <a:r>
              <a:rPr lang="en-US" sz="3200" dirty="0" smtClean="0"/>
              <a:t>C  </a:t>
            </a:r>
            <a:r>
              <a:rPr lang="en-US" sz="3200" dirty="0" smtClean="0">
                <a:solidFill>
                  <a:srgbClr val="FF0000"/>
                </a:solidFill>
              </a:rPr>
              <a:t>A  </a:t>
            </a:r>
            <a:r>
              <a:rPr lang="en-US" sz="3200" dirty="0" smtClean="0">
                <a:solidFill>
                  <a:srgbClr val="00B050"/>
                </a:solidFill>
              </a:rPr>
              <a:t>T  T  </a:t>
            </a:r>
            <a:r>
              <a:rPr lang="en-US" sz="3200" dirty="0" smtClean="0">
                <a:solidFill>
                  <a:srgbClr val="FF0000"/>
                </a:solidFill>
              </a:rPr>
              <a:t>A  </a:t>
            </a:r>
            <a:r>
              <a:rPr lang="en-US" sz="3200" dirty="0" smtClean="0">
                <a:solidFill>
                  <a:srgbClr val="0070C0"/>
                </a:solidFill>
              </a:rPr>
              <a:t>G</a:t>
            </a:r>
            <a:r>
              <a:rPr lang="en-US" sz="3200" dirty="0" smtClean="0">
                <a:solidFill>
                  <a:srgbClr val="FF0000"/>
                </a:solidFill>
              </a:rPr>
              <a:t>  A  </a:t>
            </a:r>
            <a:r>
              <a:rPr lang="en-US" sz="3200" dirty="0" smtClean="0">
                <a:solidFill>
                  <a:srgbClr val="00B050"/>
                </a:solidFill>
              </a:rPr>
              <a:t>T</a:t>
            </a:r>
            <a:endParaRPr lang="en-US" sz="3200" dirty="0">
              <a:solidFill>
                <a:srgbClr val="00B050"/>
              </a:solidFill>
            </a:endParaRPr>
          </a:p>
        </p:txBody>
      </p:sp>
      <p:cxnSp>
        <p:nvCxnSpPr>
          <p:cNvPr id="9" name="Straight Connector 8"/>
          <p:cNvCxnSpPr>
            <a:cxnSpLocks noChangeAspect="1"/>
          </p:cNvCxnSpPr>
          <p:nvPr/>
        </p:nvCxnSpPr>
        <p:spPr>
          <a:xfrm>
            <a:off x="3576000" y="4283872"/>
            <a:ext cx="50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45567" y="3699097"/>
            <a:ext cx="6900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B050"/>
                </a:solidFill>
              </a:rPr>
              <a:t>T  </a:t>
            </a:r>
            <a:r>
              <a:rPr lang="en-US" sz="3200" dirty="0" smtClean="0">
                <a:solidFill>
                  <a:srgbClr val="0070C0"/>
                </a:solidFill>
              </a:rPr>
              <a:t>G  </a:t>
            </a:r>
            <a:r>
              <a:rPr lang="en-US" sz="3200" dirty="0" smtClean="0">
                <a:solidFill>
                  <a:srgbClr val="FF0000"/>
                </a:solidFill>
              </a:rPr>
              <a:t>A  </a:t>
            </a:r>
            <a:r>
              <a:rPr lang="en-US" sz="3200" dirty="0" smtClean="0">
                <a:solidFill>
                  <a:srgbClr val="0070C0"/>
                </a:solidFill>
              </a:rPr>
              <a:t>G  </a:t>
            </a:r>
            <a:r>
              <a:rPr lang="en-US" sz="3200" dirty="0">
                <a:solidFill>
                  <a:srgbClr val="FF0000"/>
                </a:solidFill>
              </a:rPr>
              <a:t>A</a:t>
            </a:r>
            <a:r>
              <a:rPr lang="en-US" sz="3200" dirty="0" smtClean="0"/>
              <a:t>  </a:t>
            </a:r>
            <a:r>
              <a:rPr lang="en-US" sz="3200" dirty="0" smtClean="0">
                <a:solidFill>
                  <a:srgbClr val="FF0000"/>
                </a:solidFill>
              </a:rPr>
              <a:t>A  </a:t>
            </a:r>
            <a:r>
              <a:rPr lang="en-US" sz="3200" dirty="0" smtClean="0">
                <a:solidFill>
                  <a:srgbClr val="00B050"/>
                </a:solidFill>
              </a:rPr>
              <a:t>T  T  </a:t>
            </a:r>
            <a:r>
              <a:rPr lang="en-US" sz="3200" dirty="0" smtClean="0">
                <a:solidFill>
                  <a:srgbClr val="FF0000"/>
                </a:solidFill>
              </a:rPr>
              <a:t>A  </a:t>
            </a:r>
            <a:r>
              <a:rPr lang="en-US" sz="3200" dirty="0" smtClean="0"/>
              <a:t>C</a:t>
            </a:r>
            <a:r>
              <a:rPr lang="en-US" sz="3200" dirty="0" smtClean="0">
                <a:solidFill>
                  <a:srgbClr val="FF0000"/>
                </a:solidFill>
              </a:rPr>
              <a:t>  A  </a:t>
            </a:r>
            <a:r>
              <a:rPr lang="en-US" sz="3200" dirty="0" smtClean="0">
                <a:solidFill>
                  <a:srgbClr val="00B050"/>
                </a:solidFill>
              </a:rPr>
              <a:t>T</a:t>
            </a:r>
            <a:endParaRPr lang="en-US" sz="3200" dirty="0">
              <a:solidFill>
                <a:srgbClr val="00B05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814763" y="3177000"/>
            <a:ext cx="0" cy="50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224338" y="3177000"/>
            <a:ext cx="0" cy="50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648200" y="3177000"/>
            <a:ext cx="0" cy="50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081588" y="3177000"/>
            <a:ext cx="0" cy="50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915025" y="3177000"/>
            <a:ext cx="0" cy="50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276975" y="3177000"/>
            <a:ext cx="0" cy="50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686550" y="3177000"/>
            <a:ext cx="0" cy="50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110412" y="3177000"/>
            <a:ext cx="0" cy="50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939087" y="3177000"/>
            <a:ext cx="0" cy="50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362949" y="3177000"/>
            <a:ext cx="0" cy="50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18235" y="174607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</a:t>
            </a:r>
            <a:endParaRPr lang="en-US" sz="3200" dirty="0"/>
          </a:p>
        </p:txBody>
      </p:sp>
      <p:sp>
        <p:nvSpPr>
          <p:cNvPr id="27" name="TextBox 26"/>
          <p:cNvSpPr txBox="1"/>
          <p:nvPr/>
        </p:nvSpPr>
        <p:spPr>
          <a:xfrm>
            <a:off x="4027810" y="174607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</a:t>
            </a:r>
            <a:endParaRPr lang="en-US" sz="3200" dirty="0"/>
          </a:p>
        </p:txBody>
      </p:sp>
      <p:sp>
        <p:nvSpPr>
          <p:cNvPr id="28" name="TextBox 27"/>
          <p:cNvSpPr txBox="1"/>
          <p:nvPr/>
        </p:nvSpPr>
        <p:spPr>
          <a:xfrm>
            <a:off x="4451672" y="174607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</a:t>
            </a:r>
            <a:endParaRPr lang="en-US" sz="3200" dirty="0"/>
          </a:p>
        </p:txBody>
      </p:sp>
      <p:sp>
        <p:nvSpPr>
          <p:cNvPr id="29" name="TextBox 28"/>
          <p:cNvSpPr txBox="1"/>
          <p:nvPr/>
        </p:nvSpPr>
        <p:spPr>
          <a:xfrm>
            <a:off x="4844728" y="174607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</a:t>
            </a:r>
            <a:endParaRPr lang="en-US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5718497" y="174607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</a:t>
            </a:r>
            <a:endParaRPr lang="en-US" sz="3200" dirty="0"/>
          </a:p>
        </p:txBody>
      </p:sp>
      <p:sp>
        <p:nvSpPr>
          <p:cNvPr id="31" name="TextBox 30"/>
          <p:cNvSpPr txBox="1"/>
          <p:nvPr/>
        </p:nvSpPr>
        <p:spPr>
          <a:xfrm>
            <a:off x="6097564" y="174607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</a:t>
            </a:r>
            <a:endParaRPr lang="en-US" sz="3200" dirty="0"/>
          </a:p>
        </p:txBody>
      </p:sp>
      <p:sp>
        <p:nvSpPr>
          <p:cNvPr id="32" name="TextBox 31"/>
          <p:cNvSpPr txBox="1"/>
          <p:nvPr/>
        </p:nvSpPr>
        <p:spPr>
          <a:xfrm>
            <a:off x="6490022" y="174607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</a:t>
            </a:r>
            <a:endParaRPr lang="en-US" sz="3200" dirty="0"/>
          </a:p>
        </p:txBody>
      </p:sp>
      <p:sp>
        <p:nvSpPr>
          <p:cNvPr id="33" name="TextBox 32"/>
          <p:cNvSpPr txBox="1"/>
          <p:nvPr/>
        </p:nvSpPr>
        <p:spPr>
          <a:xfrm>
            <a:off x="7727305" y="174607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</a:t>
            </a:r>
            <a:endParaRPr lang="en-US" sz="3200" dirty="0"/>
          </a:p>
        </p:txBody>
      </p:sp>
      <p:sp>
        <p:nvSpPr>
          <p:cNvPr id="34" name="TextBox 33"/>
          <p:cNvSpPr txBox="1"/>
          <p:nvPr/>
        </p:nvSpPr>
        <p:spPr>
          <a:xfrm>
            <a:off x="8119763" y="174607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</a:t>
            </a:r>
            <a:endParaRPr lang="en-US" sz="3200" dirty="0"/>
          </a:p>
        </p:txBody>
      </p:sp>
      <p:sp>
        <p:nvSpPr>
          <p:cNvPr id="39" name="TextBox 38"/>
          <p:cNvSpPr txBox="1"/>
          <p:nvPr/>
        </p:nvSpPr>
        <p:spPr>
          <a:xfrm>
            <a:off x="6852938" y="174607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</a:t>
            </a:r>
            <a:endParaRPr lang="en-US" sz="3200" dirty="0"/>
          </a:p>
        </p:txBody>
      </p:sp>
      <p:sp>
        <p:nvSpPr>
          <p:cNvPr id="40" name="TextBox 39"/>
          <p:cNvSpPr txBox="1"/>
          <p:nvPr/>
        </p:nvSpPr>
        <p:spPr>
          <a:xfrm>
            <a:off x="5210706" y="1746071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-1</a:t>
            </a:r>
            <a:endParaRPr lang="en-US" sz="3200" dirty="0"/>
          </a:p>
        </p:txBody>
      </p:sp>
      <p:sp>
        <p:nvSpPr>
          <p:cNvPr id="41" name="TextBox 40"/>
          <p:cNvSpPr txBox="1"/>
          <p:nvPr/>
        </p:nvSpPr>
        <p:spPr>
          <a:xfrm>
            <a:off x="7209214" y="1746071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-1</a:t>
            </a:r>
            <a:endParaRPr lang="en-US" sz="3200" dirty="0"/>
          </a:p>
        </p:txBody>
      </p:sp>
      <p:sp>
        <p:nvSpPr>
          <p:cNvPr id="42" name="TextBox 41"/>
          <p:cNvSpPr txBox="1"/>
          <p:nvPr/>
        </p:nvSpPr>
        <p:spPr>
          <a:xfrm>
            <a:off x="8905277" y="1746071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= 8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xmlns="" val="1524126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nodeType="after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1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7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8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8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9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101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0" grpId="0"/>
          <p:bldP spid="25" grpId="0"/>
          <p:bldP spid="27" grpId="0"/>
          <p:bldP spid="28" grpId="0"/>
          <p:bldP spid="29" grpId="0"/>
          <p:bldP spid="30" grpId="0"/>
          <p:bldP spid="31" grpId="0"/>
          <p:bldP spid="32" grpId="0"/>
          <p:bldP spid="33" grpId="0"/>
          <p:bldP spid="34" grpId="0"/>
          <p:bldP spid="39" grpId="0"/>
          <p:bldP spid="40" grpId="1"/>
          <p:bldP spid="41" grpId="0"/>
          <p:bldP spid="42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1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7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8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8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9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101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0" grpId="0"/>
          <p:bldP spid="25" grpId="0"/>
          <p:bldP spid="27" grpId="0"/>
          <p:bldP spid="28" grpId="0"/>
          <p:bldP spid="29" grpId="0"/>
          <p:bldP spid="30" grpId="0"/>
          <p:bldP spid="31" grpId="0"/>
          <p:bldP spid="32" grpId="0"/>
          <p:bldP spid="33" grpId="0"/>
          <p:bldP spid="34" grpId="0"/>
          <p:bldP spid="39" grpId="0"/>
          <p:bldP spid="40" grpId="1"/>
          <p:bldP spid="41" grpId="0"/>
          <p:bldP spid="42" grpId="1"/>
        </p:bldLst>
      </p:timing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2255</TotalTime>
  <Words>189</Words>
  <Application>Microsoft Office PowerPoint</Application>
  <PresentationFormat>Aangepast</PresentationFormat>
  <Paragraphs>69</Paragraphs>
  <Slides>33</Slides>
  <Notes>3</Notes>
  <HiddenSlides>1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33</vt:i4>
      </vt:variant>
    </vt:vector>
  </HeadingPairs>
  <TitlesOfParts>
    <vt:vector size="34" baseType="lpstr">
      <vt:lpstr>Office Theme</vt:lpstr>
      <vt:lpstr>BioCluedo</vt:lpstr>
      <vt:lpstr>Genotype =&gt; phenotype</vt:lpstr>
      <vt:lpstr>Dia 3</vt:lpstr>
      <vt:lpstr>Dia 4</vt:lpstr>
      <vt:lpstr>Pairwise sequence alignments</vt:lpstr>
      <vt:lpstr>Dia 6</vt:lpstr>
      <vt:lpstr>Dia 7</vt:lpstr>
      <vt:lpstr>Dia 8</vt:lpstr>
      <vt:lpstr>Dia 9</vt:lpstr>
      <vt:lpstr>Dia 10</vt:lpstr>
      <vt:lpstr>Dia 11</vt:lpstr>
      <vt:lpstr>Dia 12</vt:lpstr>
      <vt:lpstr>BLAST</vt:lpstr>
      <vt:lpstr>Pairwise Sequence Alignment</vt:lpstr>
      <vt:lpstr>Dia 15</vt:lpstr>
      <vt:lpstr>BLAST</vt:lpstr>
      <vt:lpstr>BLAST</vt:lpstr>
      <vt:lpstr>BLAST</vt:lpstr>
      <vt:lpstr>BLAST</vt:lpstr>
      <vt:lpstr>BLAST</vt:lpstr>
      <vt:lpstr>BLAST</vt:lpstr>
      <vt:lpstr>Multiple sequence alignments</vt:lpstr>
      <vt:lpstr>Dia 23</vt:lpstr>
      <vt:lpstr>Dia 24</vt:lpstr>
      <vt:lpstr>Dia 25</vt:lpstr>
      <vt:lpstr>Dia 26</vt:lpstr>
      <vt:lpstr>Dia 27</vt:lpstr>
      <vt:lpstr>Peptide Mass Fingerprint</vt:lpstr>
      <vt:lpstr>Molecular biology</vt:lpstr>
      <vt:lpstr>Dia 30</vt:lpstr>
      <vt:lpstr>Dia 31</vt:lpstr>
      <vt:lpstr>Dia 32</vt:lpstr>
      <vt:lpstr>Dia 33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Pairwise alignments</dc:title>
  <dc:creator>De Neuter Nicolas</dc:creator>
  <cp:lastModifiedBy>sofie gielis</cp:lastModifiedBy>
  <cp:revision>225</cp:revision>
  <dcterms:created xsi:type="dcterms:W3CDTF">2016-04-13T08:45:46Z</dcterms:created>
  <dcterms:modified xsi:type="dcterms:W3CDTF">2018-02-05T11:02:51Z</dcterms:modified>
</cp:coreProperties>
</file>